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5" r:id="rId2"/>
    <p:sldId id="276" r:id="rId3"/>
    <p:sldId id="283" r:id="rId4"/>
    <p:sldId id="280" r:id="rId5"/>
    <p:sldId id="256" r:id="rId6"/>
    <p:sldId id="277" r:id="rId7"/>
    <p:sldId id="278" r:id="rId8"/>
    <p:sldId id="257" r:id="rId9"/>
    <p:sldId id="258" r:id="rId10"/>
    <p:sldId id="279" r:id="rId11"/>
    <p:sldId id="282" r:id="rId12"/>
    <p:sldId id="284" r:id="rId13"/>
    <p:sldId id="285" r:id="rId14"/>
    <p:sldId id="303" r:id="rId15"/>
    <p:sldId id="286" r:id="rId16"/>
    <p:sldId id="289" r:id="rId17"/>
    <p:sldId id="288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25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" Type="http://schemas.openxmlformats.org/officeDocument/2006/relationships/slide" Target="slides/slid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" Type="http://schemas.openxmlformats.org/officeDocument/2006/relationships/slide" Target="slides/slide2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4F7DB-5E0A-43F2-85CD-BB8A66A9A3C8}" type="datetimeFigureOut">
              <a:rPr lang="en-US" smtClean="0"/>
              <a:t>5/10/2012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3A1A9-8418-40C3-ABA0-18AB6FEC1AD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Here’s to the crazy ones!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53A1A9-8418-40C3-ABA0-18AB6FEC1AD4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DE398-D1AA-40B1-8548-A41D80BD0556}" type="datetimeFigureOut">
              <a:rPr lang="en-US" smtClean="0"/>
              <a:pPr/>
              <a:t>5/10/2012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F5B49-4E05-486C-9FA0-A8F287215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ist-250fall2011.weebly.com/weeks-10-12.html" TargetMode="External"/><Relationship Id="rId3" Type="http://schemas.openxmlformats.org/officeDocument/2006/relationships/image" Target="../media/image5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ist-456-mps-sp12.weebly.com/weeks-4-6.html" TargetMode="External"/><Relationship Id="rId3" Type="http://schemas.openxmlformats.org/officeDocument/2006/relationships/image" Target="../media/image15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incompetech.com/" TargetMode="External"/><Relationship Id="rId3" Type="http://schemas.openxmlformats.org/officeDocument/2006/relationships/image" Target="../media/image19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e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e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ist-250fall2011.weebly.com/weeks-10-12.html" TargetMode="External"/><Relationship Id="rId4" Type="http://schemas.openxmlformats.org/officeDocument/2006/relationships/image" Target="../media/image31.jpe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685800"/>
            <a:ext cx="6705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Using </a:t>
            </a:r>
            <a:r>
              <a:rPr lang="en-US" sz="4400" dirty="0"/>
              <a:t> </a:t>
            </a:r>
            <a:r>
              <a:rPr lang="en-US" sz="4400" dirty="0" smtClean="0"/>
              <a:t>video to establish </a:t>
            </a:r>
            <a:r>
              <a:rPr lang="en-US" sz="4400" dirty="0" smtClean="0"/>
              <a:t>connection </a:t>
            </a:r>
            <a:r>
              <a:rPr lang="en-US" sz="4400" dirty="0" smtClean="0"/>
              <a:t>with students in cyberspace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55626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Dr. Gerry Santoro</a:t>
            </a:r>
          </a:p>
          <a:p>
            <a:r>
              <a:rPr lang="en-US" b="1" dirty="0" smtClean="0"/>
              <a:t>IST/CAS</a:t>
            </a:r>
          </a:p>
          <a:p>
            <a:r>
              <a:rPr lang="en-US" b="1" dirty="0" smtClean="0"/>
              <a:t>Penn State University</a:t>
            </a:r>
            <a:endParaRPr lang="en-US" b="1" dirty="0"/>
          </a:p>
        </p:txBody>
      </p:sp>
      <p:pic>
        <p:nvPicPr>
          <p:cNvPr id="1026" name="Picture 2" descr="G:\pictures\me\HAL le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062432"/>
            <a:ext cx="3810000" cy="3319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3886200" y="1447800"/>
            <a:ext cx="472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Video can be an effective tool for establishing a connection between students and an online course.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334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Assertion:</a:t>
            </a:r>
            <a:endParaRPr lang="en-US" sz="3200" b="1" dirty="0"/>
          </a:p>
        </p:txBody>
      </p:sp>
      <p:pic>
        <p:nvPicPr>
          <p:cNvPr id="2050" name="Picture 2" descr="G:\mini-pix for slides\sturgis and aerosmith safe -- mini\mini-DSC06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1910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3886200" y="1600200"/>
            <a:ext cx="472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Demonstrate how I use video to develop connection in online courses</a:t>
            </a:r>
          </a:p>
          <a:p>
            <a:endParaRPr lang="en-US" sz="2400" dirty="0"/>
          </a:p>
          <a:p>
            <a:r>
              <a:rPr lang="en-US" sz="2400" dirty="0" smtClean="0"/>
              <a:t>Provide a few examples to spur your imagination</a:t>
            </a:r>
          </a:p>
          <a:p>
            <a:endParaRPr lang="en-US" sz="2400" dirty="0"/>
          </a:p>
          <a:p>
            <a:r>
              <a:rPr lang="en-US" sz="2400" dirty="0" smtClean="0"/>
              <a:t>Explain the simple, and free, method I employ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5334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Purpose of this talk</a:t>
            </a:r>
            <a:endParaRPr lang="en-US" sz="3200" b="1" dirty="0"/>
          </a:p>
        </p:txBody>
      </p:sp>
      <p:pic>
        <p:nvPicPr>
          <p:cNvPr id="3074" name="Picture 2" descr="G:\mini-pix for slides\sturgis and aerosmith safe -- mini\mini-DSC06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3434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33400"/>
            <a:ext cx="8382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An example</a:t>
            </a:r>
          </a:p>
          <a:p>
            <a:endParaRPr lang="en-US" sz="3200" b="1" dirty="0"/>
          </a:p>
          <a:p>
            <a:r>
              <a:rPr lang="en-US" sz="2400" dirty="0" smtClean="0"/>
              <a:t>Week 11 video for Online IST-250 (Web Development)</a:t>
            </a:r>
          </a:p>
          <a:p>
            <a:endParaRPr lang="en-US" sz="2400" dirty="0"/>
          </a:p>
          <a:p>
            <a:r>
              <a:rPr lang="en-US" sz="2400" dirty="0" smtClean="0"/>
              <a:t>Location – “Gravity Hill” near Bedford, PA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>
                <a:hlinkClick r:id="rId2"/>
              </a:rPr>
              <a:t>http://ist-250fall2011.weebly.com/weeks-10-12.html</a:t>
            </a:r>
            <a:endParaRPr lang="en-US" sz="2400" dirty="0"/>
          </a:p>
        </p:txBody>
      </p:sp>
      <p:pic>
        <p:nvPicPr>
          <p:cNvPr id="4098" name="Picture 2" descr="G:\mini-pix for slides\sturgis and aerosmith safe -- mini\mini-DSC062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4196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3886200" y="533400"/>
            <a:ext cx="3429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little bit about me…</a:t>
            </a:r>
          </a:p>
          <a:p>
            <a:endParaRPr lang="en-US" b="1" dirty="0"/>
          </a:p>
          <a:p>
            <a:r>
              <a:rPr lang="en-US" dirty="0" smtClean="0"/>
              <a:t>at leading edge of IT in academia since 1967</a:t>
            </a:r>
          </a:p>
          <a:p>
            <a:endParaRPr lang="en-US" dirty="0" smtClean="0"/>
          </a:p>
          <a:p>
            <a:r>
              <a:rPr lang="en-US" dirty="0" smtClean="0"/>
              <a:t>systems programmer/analyst/manager for 26 years (Pitt and Penn State)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microcomputer and desktop workstation support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first Penn State LANs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microcomputer labs and classrooms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desktop/LAN security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computer store and distributed computing</a:t>
            </a:r>
          </a:p>
        </p:txBody>
      </p:sp>
      <p:pic>
        <p:nvPicPr>
          <p:cNvPr id="5122" name="Picture 2" descr="G:\mini-pix for slides\sturgis and aerosmith safe -- mini\mini-DSC062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09600"/>
            <a:ext cx="411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little bit about me…</a:t>
            </a:r>
          </a:p>
          <a:p>
            <a:endParaRPr lang="en-US" b="1" dirty="0"/>
          </a:p>
          <a:p>
            <a:r>
              <a:rPr lang="en-US" dirty="0" smtClean="0"/>
              <a:t>worked with Phil Cartwright to establish CBEL in 1986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 lvl="1"/>
            <a:r>
              <a:rPr lang="en-US" dirty="0" smtClean="0"/>
              <a:t>later known as ETS and now TLT (part of ITS)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  <a:p>
            <a:pPr lvl="1"/>
            <a:r>
              <a:rPr lang="en-US" dirty="0" smtClean="0"/>
              <a:t>coordinated effort to bring </a:t>
            </a:r>
            <a:r>
              <a:rPr lang="en-US" dirty="0" err="1" smtClean="0"/>
              <a:t>microcomputing</a:t>
            </a:r>
            <a:r>
              <a:rPr lang="en-US" dirty="0" smtClean="0"/>
              <a:t> and use of Internet to Penn State classes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  <a:p>
            <a:pPr lvl="1"/>
            <a:r>
              <a:rPr lang="en-US" dirty="0" smtClean="0"/>
              <a:t>Contributor to first Penn State Symposium on Distance Education (86/87)</a:t>
            </a:r>
          </a:p>
        </p:txBody>
      </p:sp>
      <p:pic>
        <p:nvPicPr>
          <p:cNvPr id="6146" name="Picture 2" descr="G:\mini-pix for slides\sturgis and aerosmith safe -- mini\mini-DSC062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3434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381000"/>
            <a:ext cx="5562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little bit about me…</a:t>
            </a:r>
          </a:p>
          <a:p>
            <a:endParaRPr lang="en-US" b="1" dirty="0"/>
          </a:p>
          <a:p>
            <a:r>
              <a:rPr lang="en-US" dirty="0" smtClean="0"/>
              <a:t>MS in Interdisciplinary Information Science (Pitt – 1984)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PhD in Interdisciplinary Communication and Information Science (Penn State – 1988)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CAS faculty teaching/developing courses </a:t>
            </a:r>
            <a:r>
              <a:rPr lang="en-US" dirty="0" err="1" smtClean="0"/>
              <a:t>incomputer</a:t>
            </a:r>
            <a:r>
              <a:rPr lang="en-US" dirty="0" smtClean="0"/>
              <a:t>/Internet applications (LA-283/483 - first Internet-based Penn State courses)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IST faculty beginning in 1999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1600" dirty="0" smtClean="0"/>
              <a:t>Intro IST/SRA courses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Emerging Technologies and </a:t>
            </a:r>
          </a:p>
          <a:p>
            <a:pPr lvl="1"/>
            <a:r>
              <a:rPr lang="en-US" sz="1600" dirty="0"/>
              <a:t> </a:t>
            </a:r>
            <a:r>
              <a:rPr lang="en-US" sz="1600" dirty="0" smtClean="0"/>
              <a:t>  Entrepreneurship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Web Design and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Popular Culture and Technology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Computer and Network Security, Cyber-   </a:t>
            </a:r>
          </a:p>
          <a:p>
            <a:pPr lvl="1"/>
            <a:r>
              <a:rPr lang="en-US" sz="1600" dirty="0"/>
              <a:t> </a:t>
            </a:r>
            <a:r>
              <a:rPr lang="en-US" sz="1600" dirty="0" smtClean="0"/>
              <a:t>  Forensics, Risk Analysis, Security </a:t>
            </a:r>
          </a:p>
          <a:p>
            <a:pPr lvl="1"/>
            <a:r>
              <a:rPr lang="en-US" sz="1600" dirty="0"/>
              <a:t> </a:t>
            </a:r>
            <a:r>
              <a:rPr lang="en-US" sz="1600" dirty="0" smtClean="0"/>
              <a:t> 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 smtClean="0"/>
              <a:t>Online courses in Web Development, Security </a:t>
            </a:r>
          </a:p>
          <a:p>
            <a:pPr lvl="1"/>
            <a:r>
              <a:rPr lang="en-US" sz="1600" dirty="0"/>
              <a:t> </a:t>
            </a:r>
            <a:r>
              <a:rPr lang="en-US" sz="1600" dirty="0" smtClean="0"/>
              <a:t>  Management, Cyber-Forensics</a:t>
            </a:r>
          </a:p>
        </p:txBody>
      </p:sp>
      <p:pic>
        <p:nvPicPr>
          <p:cNvPr id="7170" name="Picture 2" descr="G:\mini-pix for slides\sturgis and aerosmith safe -- mini\mini-DSC06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05200"/>
            <a:ext cx="2143125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4876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Perspective:</a:t>
            </a:r>
          </a:p>
          <a:p>
            <a:endParaRPr lang="en-US" dirty="0"/>
          </a:p>
          <a:p>
            <a:pPr lvl="1"/>
            <a:r>
              <a:rPr lang="en-US" b="1" dirty="0" smtClean="0"/>
              <a:t>Information Technologies are essentially Communication Technologies</a:t>
            </a:r>
          </a:p>
          <a:p>
            <a:pPr lvl="1"/>
            <a:endParaRPr lang="en-US" b="1" dirty="0"/>
          </a:p>
          <a:p>
            <a:pPr lvl="1"/>
            <a:r>
              <a:rPr lang="en-US" b="1" dirty="0" smtClean="0"/>
              <a:t>They are two sides of the same thing</a:t>
            </a:r>
          </a:p>
          <a:p>
            <a:pPr lvl="1"/>
            <a:endParaRPr lang="en-US" b="1" dirty="0"/>
          </a:p>
          <a:p>
            <a:pPr lvl="1"/>
            <a:r>
              <a:rPr lang="en-US" b="1" dirty="0" smtClean="0"/>
              <a:t>This is especially true in teaching/learning as this is primarily a communication process</a:t>
            </a:r>
          </a:p>
          <a:p>
            <a:endParaRPr lang="en-US" dirty="0"/>
          </a:p>
          <a:p>
            <a:pPr lvl="2"/>
            <a:r>
              <a:rPr lang="en-US" dirty="0" smtClean="0"/>
              <a:t>Instructor—student</a:t>
            </a:r>
          </a:p>
          <a:p>
            <a:pPr lvl="2"/>
            <a:r>
              <a:rPr lang="en-US" dirty="0" smtClean="0"/>
              <a:t>Student—student</a:t>
            </a:r>
          </a:p>
          <a:p>
            <a:pPr lvl="2"/>
            <a:r>
              <a:rPr lang="en-US" dirty="0" smtClean="0"/>
              <a:t>Student-- instructor</a:t>
            </a:r>
          </a:p>
          <a:p>
            <a:pPr lvl="2"/>
            <a:r>
              <a:rPr lang="en-US" dirty="0" smtClean="0"/>
              <a:t>Course materials -- student</a:t>
            </a:r>
            <a:endParaRPr lang="en-US" dirty="0"/>
          </a:p>
        </p:txBody>
      </p:sp>
      <p:pic>
        <p:nvPicPr>
          <p:cNvPr id="8194" name="Picture 2" descr="G:\mini-pix for slides\sturgis and aerosmith safe -- mini\mini-me-kat-bill-lin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3434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762000"/>
            <a:ext cx="4648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Enter video …</a:t>
            </a:r>
          </a:p>
          <a:p>
            <a:endParaRPr lang="en-US" dirty="0"/>
          </a:p>
          <a:p>
            <a:pPr lvl="1"/>
            <a:r>
              <a:rPr lang="en-US" sz="1600" dirty="0" smtClean="0"/>
              <a:t>Digital video technologies have made quality video accessible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Many free programs exist for video editing and development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Video can be captured on inexpensive devices, digital cameras, and even many cell phones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Many free services exist for publishing digital video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Video players are free and integrated into many Web browsers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Broadband and wireless technologies have increased audience for video</a:t>
            </a:r>
            <a:endParaRPr lang="en-US" sz="1600" dirty="0"/>
          </a:p>
        </p:txBody>
      </p:sp>
      <p:pic>
        <p:nvPicPr>
          <p:cNvPr id="9218" name="Picture 2" descr="G:\mini-pix for slides\sturgis and aerosmith safe -- mini\mini-DSC06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352800"/>
            <a:ext cx="2143125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4648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Why do this?</a:t>
            </a:r>
          </a:p>
          <a:p/>
          <a:p>
            <a:r>
              <a:t>Students will do better in a course if they feel ‘connected’ to it, the instructor and the other students</a:t>
            </a:r>
          </a:p>
          <a:p/>
          <a:p>
            <a:r>
              <a:t>Spatial asynchronicity  can be a barrier to establishing this connection</a:t>
            </a:r>
          </a:p>
          <a:p/>
          <a:p>
            <a:r>
              <a:t>For example, a student in Rapid City, SD can find it difficult to feel a ‘part of Penn State’</a:t>
            </a:r>
          </a:p>
          <a:p/>
          <a:p>
            <a:r>
              <a:t>Adult learners can especially benefit from the sense of connection</a:t>
            </a:r>
          </a:p>
        </p:txBody>
      </p:sp>
      <p:pic>
        <p:nvPicPr>
          <p:cNvPr id="10242" name="Picture 2" descr="G:\mini-pix for slides\sturgis and aerosmith safe -- mini\mini-DSC06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9624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46482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Some points</a:t>
            </a:r>
          </a:p>
          <a:p>
            <a:endParaRPr lang="en-US" dirty="0"/>
          </a:p>
          <a:p>
            <a:pPr lvl="1"/>
            <a:r>
              <a:rPr lang="en-US" sz="1600" dirty="0" smtClean="0"/>
              <a:t>The videos are ‘added value’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All information is available through a posting, in the syllabus, through an announcement, etc.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The videos are an option for students who want to experience them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From feedback I have most do, and most really enjoy them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Transcripts are provided to meet Section 508 and ADA accessibility guidelines</a:t>
            </a:r>
            <a:endParaRPr lang="en-US" sz="1600" dirty="0"/>
          </a:p>
        </p:txBody>
      </p:sp>
      <p:pic>
        <p:nvPicPr>
          <p:cNvPr id="12290" name="Picture 2" descr="G:\mini-pix for slides\sturgis and aerosmith safe -- mini\mini-DSC06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8862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0" y="685800"/>
            <a:ext cx="4648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 how do I do this?</a:t>
            </a:r>
          </a:p>
          <a:p>
            <a:endParaRPr lang="en-US" dirty="0"/>
          </a:p>
          <a:p>
            <a:pPr lvl="1"/>
            <a:r>
              <a:rPr lang="en-US" sz="1600" dirty="0" smtClean="0"/>
              <a:t>I start with a semester plan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What are the goals of the videos?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Weekly introductory videos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What we are covering, what is due this week, advice on projects/quizzes, etc.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Highlight different location around campus of Central PA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Incorporate fun element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Informal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</p:txBody>
      </p:sp>
      <p:pic>
        <p:nvPicPr>
          <p:cNvPr id="13314" name="Picture 2" descr="G:\mini-pix for slides\sturgis and aerosmith safe -- mini\mini-DSC06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862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85800"/>
            <a:ext cx="46482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 how do I do this?</a:t>
            </a:r>
          </a:p>
          <a:p>
            <a:endParaRPr lang="en-US" dirty="0"/>
          </a:p>
          <a:p>
            <a:pPr lvl="1"/>
            <a:r>
              <a:rPr lang="en-US" sz="1600" dirty="0" smtClean="0"/>
              <a:t>Other ideas: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Mini-lectures</a:t>
            </a:r>
          </a:p>
          <a:p>
            <a:pPr lvl="2"/>
            <a:endParaRPr lang="en-US" sz="1600" dirty="0"/>
          </a:p>
          <a:p>
            <a:pPr lvl="3"/>
            <a:r>
              <a:rPr lang="en-US" sz="1600" dirty="0" smtClean="0"/>
              <a:t>Not to be confused with video of regular lectures of course content</a:t>
            </a:r>
          </a:p>
          <a:p>
            <a:pPr lvl="3"/>
            <a:endParaRPr lang="en-US" sz="1600" dirty="0"/>
          </a:p>
          <a:p>
            <a:pPr lvl="3"/>
            <a:r>
              <a:rPr lang="en-US" sz="1600" dirty="0" smtClean="0"/>
              <a:t>Course content lecture videos are intended for re-use</a:t>
            </a:r>
          </a:p>
          <a:p>
            <a:pPr lvl="3"/>
            <a:endParaRPr lang="en-US" sz="1600" dirty="0"/>
          </a:p>
          <a:p>
            <a:pPr lvl="3"/>
            <a:r>
              <a:rPr lang="en-US" sz="1600" dirty="0" smtClean="0"/>
              <a:t>Mini-lectures focus on specific areas where students may need help, are informal, and ad-hoc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/>
              <a:t>R</a:t>
            </a:r>
            <a:r>
              <a:rPr lang="en-US" sz="1600" dirty="0" smtClean="0"/>
              <a:t>elevant news and issues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Specific class-wide semester feedback on projects</a:t>
            </a:r>
            <a:endParaRPr lang="en-US" sz="1600" dirty="0"/>
          </a:p>
          <a:p>
            <a:pPr lvl="1"/>
            <a:endParaRPr lang="en-US" sz="1600" dirty="0"/>
          </a:p>
        </p:txBody>
      </p:sp>
      <p:pic>
        <p:nvPicPr>
          <p:cNvPr id="14338" name="Picture 2" descr="G:\mini-pix for slides\sturgis and aerosmith safe -- mini\mini-DSC06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9624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62484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Example 2:</a:t>
            </a:r>
          </a:p>
          <a:p>
            <a:endParaRPr lang="en-US" dirty="0"/>
          </a:p>
          <a:p>
            <a:pPr lvl="1"/>
            <a:r>
              <a:rPr lang="en-US" sz="1600" dirty="0" smtClean="0"/>
              <a:t>Week 5 video for Online IST-456 (MPS)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Location – Palmer Museum of Art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>
                <a:hlinkClick r:id="rId2"/>
              </a:rPr>
              <a:t>http://ist-456-mps-sp12.weebly.com/weeks-4-6.html</a:t>
            </a:r>
            <a:endParaRPr lang="en-US" sz="1600" dirty="0"/>
          </a:p>
        </p:txBody>
      </p:sp>
      <p:pic>
        <p:nvPicPr>
          <p:cNvPr id="15362" name="Picture 2" descr="G:\mini-pix for slides\sturgis and aerosmith safe -- mini\mini-DSC061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9624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609600"/>
            <a:ext cx="46482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Using weekly intro as example</a:t>
            </a:r>
            <a:r>
              <a:rPr lang="en-US" sz="1600" dirty="0" smtClean="0"/>
              <a:t>:</a:t>
            </a:r>
          </a:p>
          <a:p>
            <a:endParaRPr lang="en-US" sz="1600" dirty="0"/>
          </a:p>
          <a:p>
            <a:pPr lvl="1"/>
            <a:r>
              <a:rPr lang="en-US" b="1" dirty="0" smtClean="0"/>
              <a:t>Initial planning</a:t>
            </a:r>
          </a:p>
          <a:p>
            <a:pPr lvl="1"/>
            <a:endParaRPr lang="en-US" sz="1600" dirty="0"/>
          </a:p>
          <a:p>
            <a:pPr lvl="2"/>
            <a:r>
              <a:rPr lang="en-US" dirty="0" smtClean="0"/>
              <a:t>Location for each video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Information to include in video (get this from syllabus)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I try to have this as complete as possible so I can plan video/picture capture in logical groups according to location</a:t>
            </a:r>
          </a:p>
        </p:txBody>
      </p:sp>
      <p:pic>
        <p:nvPicPr>
          <p:cNvPr id="16386" name="Picture 2" descr="G:\mini-pix for slides\sturgis and aerosmith safe -- mini\mini-DSC06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338" y="409575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333137"/>
            <a:ext cx="54102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Using weekly intro as example</a:t>
            </a:r>
            <a:r>
              <a:rPr lang="en-US" sz="1600" dirty="0" smtClean="0"/>
              <a:t>:</a:t>
            </a:r>
          </a:p>
          <a:p>
            <a:endParaRPr lang="en-US" sz="1600" dirty="0"/>
          </a:p>
          <a:p>
            <a:pPr lvl="1"/>
            <a:r>
              <a:rPr lang="en-US" b="1" dirty="0" smtClean="0"/>
              <a:t>Develop scripts</a:t>
            </a:r>
          </a:p>
          <a:p>
            <a:pPr lvl="1"/>
            <a:endParaRPr lang="en-US" dirty="0"/>
          </a:p>
          <a:p>
            <a:pPr lvl="2"/>
            <a:r>
              <a:rPr lang="en-US" dirty="0" smtClean="0"/>
              <a:t>Good script is essential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Allows for some research on location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Coordinate location with time of year – example is Beaver Stadium for football season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Ensures that important information is covered in logical manner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Script can be published for accessibility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I like to develop all of the scripts in a category for the entire semester before beginning to do video/picture capture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</p:txBody>
      </p:sp>
      <p:pic>
        <p:nvPicPr>
          <p:cNvPr id="17410" name="Picture 2" descr="G:\mini-pix for slides\sturgis and aerosmith safe -- mini\mini-DSC061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4196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304800"/>
            <a:ext cx="464820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Using weekly intro as example</a:t>
            </a:r>
            <a:r>
              <a:rPr lang="en-US" sz="1600" dirty="0" smtClean="0"/>
              <a:t>:</a:t>
            </a:r>
          </a:p>
          <a:p>
            <a:endParaRPr lang="en-US" sz="1600" dirty="0"/>
          </a:p>
          <a:p>
            <a:pPr lvl="1"/>
            <a:r>
              <a:rPr lang="en-US" b="1" dirty="0" smtClean="0"/>
              <a:t>Capture video/pictures</a:t>
            </a:r>
          </a:p>
          <a:p>
            <a:pPr lvl="1"/>
            <a:endParaRPr lang="en-US" b="1" dirty="0"/>
          </a:p>
          <a:p>
            <a:pPr lvl="2"/>
            <a:r>
              <a:rPr lang="en-US" dirty="0" smtClean="0"/>
              <a:t>I use an inexpensive tripod ($30) and a digital camera – Nikon </a:t>
            </a:r>
            <a:r>
              <a:rPr lang="en-US" dirty="0" err="1" smtClean="0"/>
              <a:t>Coolpix</a:t>
            </a:r>
            <a:r>
              <a:rPr lang="en-US" dirty="0" smtClean="0"/>
              <a:t> L100 (about $200)</a:t>
            </a:r>
          </a:p>
          <a:p>
            <a:pPr lvl="2"/>
            <a:endParaRPr lang="en-US" sz="1050" dirty="0"/>
          </a:p>
          <a:p>
            <a:pPr lvl="3"/>
            <a:r>
              <a:rPr lang="en-US" sz="1600" dirty="0" smtClean="0"/>
              <a:t>Important to consider video capture format – although many programs exist for format conversion</a:t>
            </a:r>
          </a:p>
          <a:p>
            <a:pPr lvl="3"/>
            <a:endParaRPr lang="en-US" sz="1000" dirty="0"/>
          </a:p>
          <a:p>
            <a:pPr lvl="3"/>
            <a:r>
              <a:rPr lang="en-US" sz="1400" dirty="0" smtClean="0"/>
              <a:t>When I use Flip I convert mp4 to </a:t>
            </a:r>
            <a:r>
              <a:rPr lang="en-US" sz="1400" dirty="0" err="1" smtClean="0"/>
              <a:t>avi</a:t>
            </a:r>
            <a:r>
              <a:rPr lang="en-US" sz="1400" dirty="0" smtClean="0"/>
              <a:t> before editing</a:t>
            </a:r>
          </a:p>
          <a:p>
            <a:pPr lvl="3"/>
            <a:endParaRPr lang="en-US" sz="1400" dirty="0"/>
          </a:p>
          <a:p>
            <a:pPr lvl="3"/>
            <a:r>
              <a:rPr lang="en-US" sz="1400" dirty="0" smtClean="0"/>
              <a:t>I capture voiceover with the video</a:t>
            </a:r>
          </a:p>
          <a:p>
            <a:pPr lvl="2"/>
            <a:endParaRPr lang="en-US" sz="1050" dirty="0"/>
          </a:p>
          <a:p>
            <a:pPr lvl="2"/>
            <a:r>
              <a:rPr lang="en-US" dirty="0" smtClean="0"/>
              <a:t>Background noise and wind can be audio problem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People in background can be positive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Screenshots from Web pages can be used carefully</a:t>
            </a:r>
            <a:endParaRPr lang="en-US" dirty="0"/>
          </a:p>
        </p:txBody>
      </p:sp>
      <p:pic>
        <p:nvPicPr>
          <p:cNvPr id="18434" name="Picture 2" descr="G:\mini-pix for slides\sturgis and aerosmith safe -- mini\mini-DSC06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1148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685800"/>
            <a:ext cx="4648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Using weekly intro as example</a:t>
            </a:r>
            <a:r>
              <a:rPr lang="en-US" sz="1600" dirty="0" smtClean="0"/>
              <a:t>:</a:t>
            </a:r>
          </a:p>
          <a:p>
            <a:endParaRPr lang="en-US" sz="1600" dirty="0"/>
          </a:p>
          <a:p>
            <a:pPr lvl="1"/>
            <a:r>
              <a:rPr lang="en-US" b="1" dirty="0" smtClean="0"/>
              <a:t>Locate Royalty-Free music</a:t>
            </a:r>
          </a:p>
          <a:p>
            <a:pPr lvl="1"/>
            <a:endParaRPr lang="en-US" b="1" dirty="0"/>
          </a:p>
          <a:p>
            <a:pPr lvl="2"/>
            <a:r>
              <a:rPr lang="en-US" dirty="0" smtClean="0"/>
              <a:t>Consistent intro/ending music can brand a set of video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I use creative commons music at </a:t>
            </a:r>
          </a:p>
          <a:p>
            <a:pPr lvl="2"/>
            <a:r>
              <a:rPr lang="en-US" dirty="0" smtClean="0">
                <a:hlinkClick r:id="rId2"/>
              </a:rPr>
              <a:t>www.incompetech.com</a:t>
            </a:r>
            <a:endParaRPr lang="en-US" dirty="0" smtClean="0"/>
          </a:p>
          <a:p>
            <a:pPr lvl="2"/>
            <a:endParaRPr lang="en-US" dirty="0"/>
          </a:p>
          <a:p>
            <a:pPr lvl="2"/>
            <a:r>
              <a:rPr lang="en-US" dirty="0" smtClean="0"/>
              <a:t>Sometimes I make my own music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19458" name="Picture 2" descr="G:\mini-pix for slides\sturgis and aerosmith safe -- mini\mini-DSC061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1148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762000"/>
            <a:ext cx="4648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Using weekly intro as example</a:t>
            </a:r>
            <a:r>
              <a:rPr lang="en-US" sz="1600" dirty="0" smtClean="0"/>
              <a:t>:</a:t>
            </a:r>
          </a:p>
          <a:p>
            <a:endParaRPr lang="en-US" sz="1600" dirty="0"/>
          </a:p>
          <a:p>
            <a:pPr lvl="1"/>
            <a:r>
              <a:rPr lang="en-US" b="1" dirty="0" smtClean="0"/>
              <a:t>Edit video</a:t>
            </a:r>
          </a:p>
          <a:p>
            <a:pPr lvl="1"/>
            <a:endParaRPr lang="en-US" b="1" dirty="0"/>
          </a:p>
          <a:p>
            <a:pPr lvl="2"/>
            <a:r>
              <a:rPr lang="en-US" dirty="0" smtClean="0"/>
              <a:t>Many free editors for digital video</a:t>
            </a:r>
          </a:p>
          <a:p>
            <a:pPr lvl="2"/>
            <a:endParaRPr lang="en-US" dirty="0"/>
          </a:p>
          <a:p>
            <a:pPr lvl="3"/>
            <a:r>
              <a:rPr lang="en-US" dirty="0" smtClean="0"/>
              <a:t>I use Windows Movie Maker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Timeline arranges video and pictures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Transitions and special effects can be applied (fade in/out)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Separate video and audio tracks allow for voiceover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Labels and credits can be added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20482" name="Picture 2" descr="G:\mini-pix for slides\sturgis and aerosmith safe -- mini\mini-DSC06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4648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Using weekly intro as example:</a:t>
            </a:r>
          </a:p>
          <a:p/>
          <a:p>
            <a:r>
              <a:t>Edit video</a:t>
            </a:r>
          </a:p>
          <a:p/>
          <a:p>
            <a:r>
              <a:t>More complex effects can be developed by making smaller videos and then adding them together</a:t>
            </a:r>
          </a:p>
          <a:p/>
          <a:p>
            <a:r>
              <a:t>Easy voiceover can be achieved by copying audio of video track into music track</a:t>
            </a:r>
          </a:p>
          <a:p/>
          <a:p>
            <a:r>
              <a:t>Publish for best quality on computer</a:t>
            </a:r>
          </a:p>
          <a:p/>
          <a:p>
            <a:r>
              <a:t>Be sure to use format that video staging service allows (YouTube does WMV, AVI and MP4)</a:t>
            </a:r>
          </a:p>
        </p:txBody>
      </p:sp>
      <p:pic>
        <p:nvPicPr>
          <p:cNvPr id="21506" name="Picture 2" descr="G:\mini-pix for slides\sturgis and aerosmith safe -- mini\mini-DSC06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1148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4038600" y="838200"/>
            <a:ext cx="4648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Using weekly intro as example:</a:t>
            </a:r>
          </a:p>
          <a:p/>
          <a:p>
            <a:r>
              <a:t>Edit video</a:t>
            </a:r>
          </a:p>
          <a:p/>
          <a:p>
            <a:r>
              <a:t>Preview final product before moving it to staging area</a:t>
            </a:r>
          </a:p>
          <a:p/>
          <a:p>
            <a:r>
              <a:t>You may need to make changes</a:t>
            </a:r>
          </a:p>
          <a:p/>
          <a:p>
            <a:r>
              <a:t>Be sure to save video edit file and all materials – allows for some reuse</a:t>
            </a:r>
          </a:p>
          <a:p/>
          <a:p>
            <a:r>
              <a:t>Place transcript on Penn State Personal Web space for student access (could also place it on ANGEL)</a:t>
            </a:r>
          </a:p>
          <a:p/>
        </p:txBody>
      </p:sp>
      <p:pic>
        <p:nvPicPr>
          <p:cNvPr id="22530" name="Picture 2" descr="G:\mini-pix for slides\sturgis and aerosmith safe -- mini\mini-DSC06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914400"/>
            <a:ext cx="4648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Using weekly intro as example:</a:t>
            </a:r>
          </a:p>
          <a:p/>
          <a:p>
            <a:r>
              <a:t>Edit video</a:t>
            </a:r>
          </a:p>
          <a:p/>
          <a:p>
            <a:r>
              <a:t>Publish video to online service</a:t>
            </a:r>
          </a:p>
          <a:p/>
          <a:p>
            <a:r>
              <a:t>I use a separate YouTube account to stage videos</a:t>
            </a:r>
          </a:p>
          <a:p/>
          <a:p>
            <a:r>
              <a:t>I list them as ‘private – requiring URL to view’</a:t>
            </a:r>
          </a:p>
          <a:p/>
          <a:p>
            <a:r>
              <a:t>I publish at highest quality</a:t>
            </a:r>
          </a:p>
          <a:p/>
          <a:p>
            <a:r>
              <a:t>I also publish them as Creative Commons – fair is fair…</a:t>
            </a:r>
          </a:p>
        </p:txBody>
      </p:sp>
      <p:pic>
        <p:nvPicPr>
          <p:cNvPr id="23554" name="Picture 2" descr="G:\mini-pix for slides\sturgis and aerosmith safe -- mini\mini-DSC063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19100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838200"/>
            <a:ext cx="4648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Using weekly intro as example:</a:t>
            </a:r>
          </a:p>
          <a:p/>
          <a:p>
            <a:r>
              <a:t>Organize videos</a:t>
            </a:r>
          </a:p>
          <a:p/>
          <a:p>
            <a:r>
              <a:t>I use a free Weebly.com.com Web page to easily organize the videos, add links to transcripts</a:t>
            </a:r>
          </a:p>
          <a:p/>
          <a:p>
            <a:r>
              <a:t>The Weebly.com page is set up according to week of the semester – to easily correspond with the syllabus</a:t>
            </a:r>
          </a:p>
          <a:p/>
          <a:p>
            <a:r>
              <a:t>I place a link to the Weebly.com page in my class resources on ANGEL</a:t>
            </a:r>
          </a:p>
        </p:txBody>
      </p:sp>
      <p:pic>
        <p:nvPicPr>
          <p:cNvPr id="24578" name="Picture 2" descr="G:\mini-pix for slides\gettysburg 7-11-2010\mini-DSCN49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288" y="3881438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914400"/>
            <a:ext cx="4648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But I cannot do this…</a:t>
            </a:r>
            <a:endParaRPr lang="en-US" sz="1600" dirty="0" smtClean="0"/>
          </a:p>
          <a:p>
            <a:endParaRPr lang="en-US" sz="1600" dirty="0" smtClean="0"/>
          </a:p>
          <a:p>
            <a:pPr lvl="1"/>
            <a:r>
              <a:rPr lang="en-US" sz="1600" dirty="0" smtClean="0"/>
              <a:t>The tech is too hard … bull!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Kids are doing this – my students learn to create video with no help or instruction from me other than a general approach (as I provide here)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There are many, many help and troubleshooting guides online for video creation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Some are program-specific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Others are in video form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If you play with it you will quickly figure it out</a:t>
            </a:r>
            <a:endParaRPr lang="en-US" sz="1600" dirty="0"/>
          </a:p>
        </p:txBody>
      </p:sp>
      <p:pic>
        <p:nvPicPr>
          <p:cNvPr id="25602" name="Picture 2" descr="G:\mini-pix for slides\gettysburg 7-11-2010\mini-DSCN49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352800"/>
            <a:ext cx="2143125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0" y="914400"/>
            <a:ext cx="46482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But I cannot do this…</a:t>
            </a:r>
            <a:endParaRPr lang="en-US" sz="1600" dirty="0" smtClean="0"/>
          </a:p>
          <a:p>
            <a:endParaRPr lang="en-US" sz="1600" dirty="0" smtClean="0"/>
          </a:p>
          <a:p>
            <a:pPr lvl="1"/>
            <a:r>
              <a:rPr lang="en-US" sz="1600" dirty="0" smtClean="0"/>
              <a:t>What if I need help?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Many schools have media centers that will assist – such as Penn State’s Digital Commons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Colleagues could be a source of help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Students can be a source of help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But don’t expect them to do it for you unless you provide $$$</a:t>
            </a:r>
            <a:endParaRPr lang="en-US" sz="1600" dirty="0"/>
          </a:p>
        </p:txBody>
      </p:sp>
      <p:pic>
        <p:nvPicPr>
          <p:cNvPr id="26626" name="Picture 2" descr="G:\mini-pix for slides\gettysburg 7-11-2010\mini-DSCN12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8" y="3908425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990600"/>
            <a:ext cx="4648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But I cannot do this…</a:t>
            </a:r>
            <a:endParaRPr lang="en-US" sz="1600" dirty="0" smtClean="0"/>
          </a:p>
          <a:p>
            <a:endParaRPr lang="en-US" sz="1600" dirty="0" smtClean="0"/>
          </a:p>
          <a:p>
            <a:pPr lvl="1"/>
            <a:r>
              <a:rPr lang="en-US" sz="1600" dirty="0" smtClean="0"/>
              <a:t>It will take too much time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Not really – it will take more time in the beginning, as you become familiar with the tools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Afterward it becomes fairly efficient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Takes me about 3 hours – start to finish and including travel time (on average) for a quality 5-8 minute video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Even less time if I am making video from my office or home</a:t>
            </a:r>
          </a:p>
          <a:p>
            <a:pPr lvl="2"/>
            <a:endParaRPr lang="en-US" sz="1600" dirty="0"/>
          </a:p>
          <a:p>
            <a:pPr lvl="1"/>
            <a:r>
              <a:rPr lang="en-US" sz="1600" dirty="0" smtClean="0"/>
              <a:t>Of course it will take </a:t>
            </a:r>
            <a:r>
              <a:rPr lang="en-US" sz="1600" b="1" dirty="0" smtClean="0"/>
              <a:t>some</a:t>
            </a:r>
            <a:r>
              <a:rPr lang="en-US" sz="1600" dirty="0" smtClean="0"/>
              <a:t> time commitment – expecting big payback without any investment is foolish</a:t>
            </a:r>
            <a:endParaRPr lang="en-US" sz="1600" dirty="0"/>
          </a:p>
        </p:txBody>
      </p:sp>
      <p:pic>
        <p:nvPicPr>
          <p:cNvPr id="27650" name="Picture 2" descr="G:\mini-pix for slides\gettysburg 7-11-2010\mini-DSCN4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25" y="3668713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733800" y="1066800"/>
            <a:ext cx="46482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But I cannot do this…</a:t>
            </a:r>
            <a:endParaRPr lang="en-US" sz="1600" dirty="0" smtClean="0"/>
          </a:p>
          <a:p>
            <a:endParaRPr lang="en-US" sz="1600" dirty="0" smtClean="0"/>
          </a:p>
          <a:p>
            <a:pPr lvl="1"/>
            <a:r>
              <a:rPr lang="en-US" sz="1600" dirty="0" smtClean="0"/>
              <a:t>I am worried about copyright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You do not have to publish as Creative Commons if you do not wish to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Content you exclusively create – or create using royalty-free pictures/video/sound is your property</a:t>
            </a:r>
          </a:p>
          <a:p>
            <a:pPr lvl="2"/>
            <a:endParaRPr lang="en-US" sz="1600" dirty="0"/>
          </a:p>
          <a:p>
            <a:pPr lvl="3"/>
            <a:r>
              <a:rPr lang="en-US" sz="1600" dirty="0" smtClean="0"/>
              <a:t>Be sure you only use royalty-free sources and attribute them correctly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Screenshots may be allowed if you follow DMCA TEACH provisions</a:t>
            </a:r>
          </a:p>
          <a:p>
            <a:pPr lvl="2"/>
            <a:endParaRPr lang="en-US" sz="1600" dirty="0"/>
          </a:p>
          <a:p>
            <a:pPr lvl="3"/>
            <a:r>
              <a:rPr lang="en-US" sz="1600" dirty="0" smtClean="0"/>
              <a:t>Such as limiting access</a:t>
            </a:r>
            <a:endParaRPr lang="en-US" sz="1600" dirty="0"/>
          </a:p>
        </p:txBody>
      </p:sp>
      <p:pic>
        <p:nvPicPr>
          <p:cNvPr id="28674" name="Picture 2" descr="G:\mini-pix for slides\gettysburg 7-11-2010\mini-DSCN49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575" y="3562350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4648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Tips and suggestions</a:t>
            </a:r>
            <a:endParaRPr lang="en-US" sz="1600" dirty="0" smtClean="0"/>
          </a:p>
          <a:p>
            <a:endParaRPr lang="en-US" sz="1600" dirty="0" smtClean="0"/>
          </a:p>
          <a:p>
            <a:pPr lvl="1"/>
            <a:r>
              <a:rPr lang="en-US" sz="1600" dirty="0" smtClean="0"/>
              <a:t>Start early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Be sure your syllabus is complete – but then begin thinking early about how video may be effectively utilized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Don’t get hung up on ‘professional quality’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You are not George Lucas!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It is possible to create video of surprisingly high quality with free tools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Students are very accepting, possibly more accepting, of amateur video – the added expense for professional polish is not worth it</a:t>
            </a:r>
            <a:endParaRPr lang="en-US" sz="1600" dirty="0"/>
          </a:p>
        </p:txBody>
      </p:sp>
      <p:pic>
        <p:nvPicPr>
          <p:cNvPr id="29698" name="Picture 2" descr="G:\mini-pix for slides\gettysburg 7-11-2010\mini-DSCN49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6113" y="3856038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0" y="762000"/>
            <a:ext cx="46482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Tips and suggestions</a:t>
            </a:r>
            <a:endParaRPr lang="en-US" sz="1600" dirty="0" smtClean="0"/>
          </a:p>
          <a:p>
            <a:endParaRPr lang="en-US" sz="1600" dirty="0" smtClean="0"/>
          </a:p>
          <a:p>
            <a:pPr lvl="1"/>
            <a:r>
              <a:rPr lang="en-US" sz="1600" dirty="0" smtClean="0"/>
              <a:t>Develop a brand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A consistent set of music for opening and ending, and a consistent overall structure, can help to brand your video (and course)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Try to show your personality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Include hobbies, pets, family, home, etc.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Interesting locations or events can be fun</a:t>
            </a:r>
          </a:p>
          <a:p>
            <a:pPr lvl="2"/>
            <a:endParaRPr lang="en-US" sz="1600" dirty="0"/>
          </a:p>
          <a:p>
            <a:pPr lvl="2"/>
            <a:r>
              <a:rPr lang="en-US" sz="1600" dirty="0" smtClean="0"/>
              <a:t>Gives students a sense of ‘being there’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Make frequent backups of everything while editing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 smtClean="0"/>
              <a:t>Can be frustrating if the editor freezes before you are finished</a:t>
            </a:r>
            <a:endParaRPr lang="en-US" sz="1600" dirty="0"/>
          </a:p>
        </p:txBody>
      </p:sp>
      <p:pic>
        <p:nvPicPr>
          <p:cNvPr id="30722" name="Picture 2" descr="G:\mini-pix for slides\gettysburg 7-11-2010\mini-DSCN49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763" y="3952875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4648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Tips and suggestions</a:t>
            </a:r>
          </a:p>
          <a:p/>
          <a:p>
            <a:r>
              <a:t>Play with it first</a:t>
            </a:r>
          </a:p>
          <a:p/>
          <a:p>
            <a:r>
              <a:t>Start by making a fun video for family and friends</a:t>
            </a:r>
          </a:p>
          <a:p/>
          <a:p>
            <a:r>
              <a:t>Kids video to Grandma</a:t>
            </a:r>
          </a:p>
          <a:p/>
          <a:p>
            <a:r>
              <a:t>Video of vacation</a:t>
            </a:r>
          </a:p>
          <a:p/>
          <a:p>
            <a:r>
              <a:t>Video at arts festival or other fun event</a:t>
            </a:r>
          </a:p>
          <a:p/>
          <a:p>
            <a:r>
              <a:t>Use YouTube to publish it</a:t>
            </a:r>
          </a:p>
          <a:p/>
          <a:p>
            <a:r>
              <a:t>With a little practice comes skill</a:t>
            </a:r>
          </a:p>
          <a:p/>
          <a:p>
            <a:r>
              <a:t>Use Weebly.com video page to also publish fun, inspirational and educational links to other free video</a:t>
            </a:r>
          </a:p>
          <a:p/>
          <a:p>
            <a:r>
              <a:t>http://ist-250fall2011.weebly.com/weeks-10-12.html</a:t>
            </a:r>
          </a:p>
        </p:txBody>
      </p:sp>
      <p:pic>
        <p:nvPicPr>
          <p:cNvPr id="31746" name="Picture 2" descr="G:\mini-pix for slides\gettysburg 7-11-2010\mini-DSCN5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8025" y="3571875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g</a:t>
            </a:r>
            <a:r>
              <a:rPr lang="en-US" sz="1050" dirty="0" err="1" smtClean="0"/>
              <a:t>ms</a:t>
            </a:r>
            <a:r>
              <a:rPr lang="en-US" sz="1050" dirty="0" smtClean="0"/>
              <a:t> - 2012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1371600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Questions?????</a:t>
            </a:r>
            <a:endParaRPr lang="en-US" sz="5400" b="1" dirty="0"/>
          </a:p>
        </p:txBody>
      </p:sp>
      <p:pic>
        <p:nvPicPr>
          <p:cNvPr id="32770" name="Picture 2" descr="G:\mini-pix for slides\gettysburg 7-11-2010\mini-DSCN5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5738" y="3082925"/>
            <a:ext cx="3827462" cy="28705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1763</Words>
  <Application>Microsoft Office PowerPoint</Application>
  <PresentationFormat>On-screen Show (4:3)</PresentationFormat>
  <Paragraphs>385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Santoro</dc:creator>
  <cp:lastModifiedBy>Santoro</cp:lastModifiedBy>
  <cp:revision>31</cp:revision>
  <dcterms:created xsi:type="dcterms:W3CDTF">2012-05-10T13:11:49Z</dcterms:created>
  <dcterms:modified xsi:type="dcterms:W3CDTF">2012-05-10T16:57:39Z</dcterms:modified>
</cp:coreProperties>
</file>